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7"/>
  </p:notesMasterIdLst>
  <p:sldIdLst>
    <p:sldId id="513" r:id="rId2"/>
    <p:sldId id="730" r:id="rId3"/>
    <p:sldId id="1070" r:id="rId4"/>
    <p:sldId id="1071" r:id="rId5"/>
    <p:sldId id="1053" r:id="rId6"/>
    <p:sldId id="763" r:id="rId7"/>
    <p:sldId id="1055" r:id="rId8"/>
    <p:sldId id="1056" r:id="rId9"/>
    <p:sldId id="876" r:id="rId10"/>
    <p:sldId id="1058" r:id="rId11"/>
    <p:sldId id="759" r:id="rId12"/>
    <p:sldId id="788" r:id="rId13"/>
    <p:sldId id="790" r:id="rId14"/>
    <p:sldId id="927" r:id="rId15"/>
    <p:sldId id="928" r:id="rId16"/>
    <p:sldId id="929" r:id="rId17"/>
    <p:sldId id="1069" r:id="rId18"/>
    <p:sldId id="1072" r:id="rId19"/>
    <p:sldId id="1073" r:id="rId20"/>
    <p:sldId id="1074" r:id="rId21"/>
    <p:sldId id="886" r:id="rId22"/>
    <p:sldId id="792" r:id="rId23"/>
    <p:sldId id="881" r:id="rId24"/>
    <p:sldId id="930" r:id="rId25"/>
    <p:sldId id="795" r:id="rId26"/>
    <p:sldId id="959" r:id="rId27"/>
    <p:sldId id="1075" r:id="rId28"/>
    <p:sldId id="1067" r:id="rId29"/>
    <p:sldId id="1068" r:id="rId30"/>
    <p:sldId id="957" r:id="rId31"/>
    <p:sldId id="1066" r:id="rId32"/>
    <p:sldId id="1065" r:id="rId33"/>
    <p:sldId id="958" r:id="rId34"/>
    <p:sldId id="874" r:id="rId35"/>
    <p:sldId id="291" r:id="rId36"/>
  </p:sldIdLst>
  <p:sldSz cx="9144000" cy="5143500" type="screen16x9"/>
  <p:notesSz cx="6858000" cy="9144000"/>
  <p:custDataLst>
    <p:tags r:id="rId3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47" autoAdjust="0"/>
    <p:restoredTop sz="86356" autoAdjust="0"/>
  </p:normalViewPr>
  <p:slideViewPr>
    <p:cSldViewPr snapToGrid="0" showGuides="1">
      <p:cViewPr varScale="1">
        <p:scale>
          <a:sx n="85" d="100"/>
          <a:sy n="85" d="100"/>
        </p:scale>
        <p:origin x="522" y="8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12/14/2019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13: ICMP</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7853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379707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4050493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2708579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1355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54849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22222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313822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32754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Verify IPv4 and Ipv6 Addressing</a:t>
            </a:r>
          </a:p>
        </p:txBody>
      </p:sp>
    </p:spTree>
    <p:extLst>
      <p:ext uri="{BB962C8B-B14F-4D97-AF65-F5344CB8AC3E}">
        <p14:creationId xmlns:p14="http://schemas.microsoft.com/office/powerpoint/2010/main" val="3086806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Use Ping and Traceroute to Test Network Connectivity</a:t>
            </a:r>
          </a:p>
        </p:txBody>
      </p:sp>
    </p:spTree>
    <p:extLst>
      <p:ext uri="{BB962C8B-B14F-4D97-AF65-F5344CB8AC3E}">
        <p14:creationId xmlns:p14="http://schemas.microsoft.com/office/powerpoint/2010/main" val="1012918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13.3.1 – Packet Tracer – Using ICMP to Test and Correct Network Connectivity</a:t>
            </a:r>
          </a:p>
        </p:txBody>
      </p:sp>
    </p:spTree>
    <p:extLst>
      <p:ext uri="{BB962C8B-B14F-4D97-AF65-F5344CB8AC3E}">
        <p14:creationId xmlns:p14="http://schemas.microsoft.com/office/powerpoint/2010/main" val="170679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13.3.2 – Lab – Use Ping and Traceroute to Test Network Connectivity</a:t>
            </a:r>
          </a:p>
        </p:txBody>
      </p:sp>
    </p:spTree>
    <p:extLst>
      <p:ext uri="{BB962C8B-B14F-4D97-AF65-F5344CB8AC3E}">
        <p14:creationId xmlns:p14="http://schemas.microsoft.com/office/powerpoint/2010/main" val="1681643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13.3.3 – What did I learn in this module?</a:t>
            </a:r>
          </a:p>
          <a:p>
            <a:pPr>
              <a:lnSpc>
                <a:spcPct val="80000"/>
              </a:lnSpc>
              <a:buFontTx/>
              <a:buNone/>
            </a:pPr>
            <a:r>
              <a:rPr lang="en-US" sz="1200" kern="1200" dirty="0">
                <a:solidFill>
                  <a:schemeClr val="tx1"/>
                </a:solidFill>
                <a:latin typeface="Arial" charset="0"/>
                <a:ea typeface="ＭＳ Ｐゴシック" charset="0"/>
                <a:cs typeface="ＭＳ Ｐゴシック" charset="0"/>
              </a:rPr>
              <a:t>13.3.4 – Module Quiz - ICMP</a:t>
            </a:r>
          </a:p>
        </p:txBody>
      </p:sp>
    </p:spTree>
    <p:extLst>
      <p:ext uri="{BB962C8B-B14F-4D97-AF65-F5344CB8AC3E}">
        <p14:creationId xmlns:p14="http://schemas.microsoft.com/office/powerpoint/2010/main" val="1476824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34</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10</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13.0.2 – What will I learn to do in this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625529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5.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9.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11.tiff"/><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12.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4.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6.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13: ICMP</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eaLnBrk="1" hangingPunct="1"/>
            <a:r>
              <a:rPr lang="en-US" dirty="0"/>
              <a:t>Module Objectives</a:t>
            </a:r>
          </a:p>
        </p:txBody>
      </p:sp>
      <p:sp>
        <p:nvSpPr>
          <p:cNvPr id="4099" name="Rectangle 34"/>
          <p:cNvSpPr>
            <a:spLocks noGrp="1" noChangeArrowheads="1"/>
          </p:cNvSpPr>
          <p:nvPr>
            <p:ph idx="1"/>
          </p:nvPr>
        </p:nvSpPr>
        <p:spPr>
          <a:xfrm>
            <a:off x="0" y="798944"/>
            <a:ext cx="9006840" cy="669320"/>
          </a:xfrm>
        </p:spPr>
        <p:txBody>
          <a:bodyPr/>
          <a:lstStyle/>
          <a:p>
            <a:pPr marL="188912" lvl="1" indent="0">
              <a:buNone/>
            </a:pPr>
            <a:r>
              <a:rPr lang="en-US" sz="1600" b="1" dirty="0"/>
              <a:t>Module Title</a:t>
            </a:r>
            <a:r>
              <a:rPr lang="en-US" sz="1600" dirty="0"/>
              <a:t>: ICMP</a:t>
            </a:r>
          </a:p>
          <a:p>
            <a:pPr marL="188912" lvl="1" indent="0">
              <a:buNone/>
            </a:pPr>
            <a:r>
              <a:rPr lang="en-US" sz="1600" b="1" dirty="0"/>
              <a:t>Module Objective</a:t>
            </a:r>
            <a:r>
              <a:rPr lang="en-US" sz="1600" dirty="0"/>
              <a:t>: Use various tools to test network connectivity.</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69315">
                <a:tc>
                  <a:txBody>
                    <a:bodyPr/>
                    <a:lstStyle/>
                    <a:p>
                      <a:pPr fontAlgn="ctr"/>
                      <a:r>
                        <a:rPr lang="en-US" sz="1050" b="1" dirty="0">
                          <a:effectLst/>
                        </a:rPr>
                        <a:t>ICMP Messages</a:t>
                      </a:r>
                      <a:endParaRPr lang="en-US" sz="1050" b="0" dirty="0">
                        <a:effectLst/>
                      </a:endParaRPr>
                    </a:p>
                  </a:txBody>
                  <a:tcPr marL="47625" marR="47625" marT="47625" marB="47625" anchor="ctr"/>
                </a:tc>
                <a:tc>
                  <a:txBody>
                    <a:bodyPr/>
                    <a:lstStyle/>
                    <a:p>
                      <a:pPr fontAlgn="ctr"/>
                      <a:r>
                        <a:rPr lang="en-US" sz="1050" b="0" dirty="0">
                          <a:effectLst/>
                        </a:rPr>
                        <a:t>Explain how ICMP is used to test network connectivity.</a:t>
                      </a:r>
                    </a:p>
                  </a:txBody>
                  <a:tcPr marL="47625" marR="47625" marT="47625" marB="47625" anchor="ctr"/>
                </a:tc>
                <a:extLst>
                  <a:ext uri="{0D108BD9-81ED-4DB2-BD59-A6C34878D82A}">
                    <a16:rowId xmlns:a16="http://schemas.microsoft.com/office/drawing/2014/main" val="1646858405"/>
                  </a:ext>
                </a:extLst>
              </a:tr>
              <a:tr h="584319">
                <a:tc>
                  <a:txBody>
                    <a:bodyPr/>
                    <a:lstStyle/>
                    <a:p>
                      <a:pPr fontAlgn="ctr"/>
                      <a:r>
                        <a:rPr lang="en-US" sz="1050" b="1" dirty="0">
                          <a:effectLst/>
                        </a:rPr>
                        <a:t>Ping and Traceroute Testing</a:t>
                      </a:r>
                      <a:endParaRPr lang="en-US" sz="1050" b="0" dirty="0">
                        <a:effectLst/>
                      </a:endParaRPr>
                    </a:p>
                  </a:txBody>
                  <a:tcPr marL="47625" marR="47625" marT="47625" marB="47625" anchor="ctr"/>
                </a:tc>
                <a:tc>
                  <a:txBody>
                    <a:bodyPr/>
                    <a:lstStyle/>
                    <a:p>
                      <a:pPr fontAlgn="ctr"/>
                      <a:r>
                        <a:rPr lang="en-US" sz="1050" b="0" dirty="0">
                          <a:effectLst/>
                        </a:rPr>
                        <a:t>Use ping and traceroute utilities to test network connectivity.</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13 Planning Guide</a:t>
            </a:r>
          </a:p>
        </p:txBody>
      </p:sp>
      <p:sp>
        <p:nvSpPr>
          <p:cNvPr id="2" name="Content Placeholder 1">
            <a:extLst>
              <a:ext uri="{FF2B5EF4-FFF2-40B4-BE49-F238E27FC236}">
                <a16:creationId xmlns:a16="http://schemas.microsoft.com/office/drawing/2014/main" id="{69142AA6-DB6D-47A4-A3ED-81E849BCED40}"/>
              </a:ext>
            </a:extLst>
          </p:cNvPr>
          <p:cNvSpPr>
            <a:spLocks noGrp="1"/>
          </p:cNvSpPr>
          <p:nvPr>
            <p:ph idx="1"/>
          </p:nvPr>
        </p:nvSpPr>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a:t>
            </a:r>
            <a:r>
              <a:rPr lang="en-CA"/>
              <a:t># 9</a:t>
            </a:r>
            <a:endParaRPr lang="en-CA" dirty="0"/>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a:p>
            <a:pPr marL="0" indent="0">
              <a:buNone/>
            </a:pPr>
            <a:endParaRPr lang="en-US" dirty="0"/>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r>
              <a:rPr lang="en-US" altLang="en-US" dirty="0"/>
              <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r>
              <a:rPr lang="en-US" altLang="en-US" dirty="0"/>
              <a:t/>
            </a:r>
            <a:br>
              <a:rPr lang="en-US" altLang="en-US" dirty="0"/>
            </a:br>
            <a:r>
              <a:rPr lang="en-US" altLang="en-US" dirty="0"/>
              <a:t>Ping the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Ping and Traceroute Tests</a:t>
            </a:r>
            <a:br>
              <a:rPr lang="en-US" altLang="en-US" sz="1600" dirty="0"/>
            </a:br>
            <a:r>
              <a:rPr lang="en-US" altLang="en-US" dirty="0"/>
              <a:t>Packet Tracer – Verify IPv4 and IPv6 Addressing</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893005"/>
            <a:ext cx="8649325" cy="3522688"/>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Complete the Addressing Table Documentation </a:t>
            </a:r>
          </a:p>
          <a:p>
            <a:pPr>
              <a:buFont typeface="Arial" panose="020B0604020202020204" pitchFamily="34" charset="0"/>
              <a:buChar char="•"/>
            </a:pPr>
            <a:r>
              <a:rPr lang="en-US" sz="1800" dirty="0"/>
              <a:t>Test Connectivity Using Ping</a:t>
            </a:r>
          </a:p>
          <a:p>
            <a:pPr>
              <a:buFont typeface="Arial" panose="020B0604020202020204" pitchFamily="34" charset="0"/>
              <a:buChar char="•"/>
            </a:pPr>
            <a:r>
              <a:rPr lang="en-US" sz="1800" dirty="0"/>
              <a:t>Discover the Path by Tracing the Route</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r>
              <a:rPr lang="en-US" altLang="en-US" sz="1600" dirty="0"/>
              <a:t>Ping and Traceroute Tests</a:t>
            </a:r>
            <a:br>
              <a:rPr lang="en-US" altLang="en-US" sz="1600" dirty="0"/>
            </a:br>
            <a:r>
              <a:rPr lang="en-US" altLang="en-US" dirty="0"/>
              <a:t>Packet Tracer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30156"/>
            <a:ext cx="8649325" cy="3426853"/>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Test and Restore IPv4 Connectivity</a:t>
            </a:r>
          </a:p>
          <a:p>
            <a:pPr>
              <a:buFont typeface="Arial" panose="020B0604020202020204" pitchFamily="34" charset="0"/>
              <a:buChar char="•"/>
            </a:pPr>
            <a:r>
              <a:rPr lang="en-US" sz="1800" dirty="0"/>
              <a:t>Test and Restore IPv6 Connectivity</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13.3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r>
              <a:rPr lang="en-US" altLang="en-US" sz="1600" dirty="0"/>
              <a:t>Module Practice and Quiz</a:t>
            </a:r>
            <a:br>
              <a:rPr lang="en-US" altLang="en-US" sz="1600" dirty="0"/>
            </a:br>
            <a:r>
              <a:rPr lang="en-US" altLang="en-US" dirty="0"/>
              <a:t>Packet Tracer – Use ICMP to Test and Correct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19882"/>
            <a:ext cx="8649325" cy="3437127"/>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Use ICMP to locate connectivity issues.</a:t>
            </a:r>
          </a:p>
          <a:p>
            <a:pPr>
              <a:buFont typeface="Arial" panose="020B0604020202020204" pitchFamily="34" charset="0"/>
              <a:buChar char="•"/>
            </a:pPr>
            <a:r>
              <a:rPr lang="en-US" sz="1800" dirty="0"/>
              <a:t>Configure network devices to correct connectivity issues</a:t>
            </a:r>
            <a:r>
              <a:rPr lang="en-US" dirty="0"/>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r>
              <a:rPr lang="en-US" altLang="en-US" dirty="0"/>
              <a:t/>
            </a:r>
            <a:br>
              <a:rPr lang="en-US" altLang="en-US" dirty="0"/>
            </a:br>
            <a:r>
              <a:rPr lang="en-US" altLang="en-US" dirty="0"/>
              <a:t>Lab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Build and Configure the Network </a:t>
            </a:r>
          </a:p>
          <a:p>
            <a:pPr>
              <a:buFont typeface="Arial" panose="020B0604020202020204" pitchFamily="34" charset="0"/>
              <a:buChar char="•"/>
            </a:pPr>
            <a:r>
              <a:rPr lang="en-US" sz="1800" dirty="0"/>
              <a:t>Use Ping Command for Basic Network Testing </a:t>
            </a:r>
          </a:p>
          <a:p>
            <a:pPr>
              <a:buFont typeface="Arial" panose="020B0604020202020204" pitchFamily="34" charset="0"/>
              <a:buChar char="•"/>
            </a:pPr>
            <a:r>
              <a:rPr lang="en-US" sz="1800" dirty="0"/>
              <a:t>Use Tracert and Traceroute Commands for Basic Network Testing</a:t>
            </a:r>
          </a:p>
          <a:p>
            <a:pPr>
              <a:buFont typeface="Arial" panose="020B0604020202020204" pitchFamily="34" charset="0"/>
              <a:buChar char="•"/>
            </a:pPr>
            <a:r>
              <a:rPr lang="en-US" sz="1800" dirty="0"/>
              <a:t>Troubleshoot the Topology</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8641196" cy="3539376"/>
          </a:xfrm>
        </p:spPr>
        <p:txBody>
          <a:bodyPr/>
          <a:lstStyle/>
          <a:p>
            <a:pPr>
              <a:lnSpc>
                <a:spcPct val="85000"/>
              </a:lnSpc>
              <a:spcBef>
                <a:spcPct val="30000"/>
              </a:spcBef>
              <a:buFont typeface="Arial" panose="020B0604020202020204" pitchFamily="34" charset="0"/>
              <a:buChar char="•"/>
            </a:pPr>
            <a:r>
              <a:rPr lang="en-US" sz="1600" dirty="0"/>
              <a:t>The purpose of ICMP messages is to provide feedback about issues related to the processing of IP packets under certain conditions.</a:t>
            </a:r>
          </a:p>
          <a:p>
            <a:pPr>
              <a:lnSpc>
                <a:spcPct val="85000"/>
              </a:lnSpc>
              <a:spcBef>
                <a:spcPct val="30000"/>
              </a:spcBef>
              <a:buFont typeface="Arial" panose="020B0604020202020204" pitchFamily="34" charset="0"/>
              <a:buChar char="•"/>
            </a:pPr>
            <a:r>
              <a:rPr lang="en-US" sz="1600" dirty="0"/>
              <a:t>The ICMP messages common to both ICMPv4 and ICMPv6 are: Host reachability, Destination or Service Unreachable, and Time exceeded. </a:t>
            </a:r>
          </a:p>
          <a:p>
            <a:pPr>
              <a:lnSpc>
                <a:spcPct val="85000"/>
              </a:lnSpc>
              <a:spcBef>
                <a:spcPct val="30000"/>
              </a:spcBef>
              <a:buFont typeface="Arial" panose="020B0604020202020204" pitchFamily="34" charset="0"/>
              <a:buChar char="•"/>
            </a:pPr>
            <a:r>
              <a:rPr lang="en-US" sz="1600" dirty="0"/>
              <a:t>The messages between an IPv6 router and an IPv6 device including dynamic address allocation include RS and RA. The messages between IPv6 devices include the redirect (similar to IPv4), NS and NA.</a:t>
            </a:r>
          </a:p>
          <a:p>
            <a:pPr>
              <a:lnSpc>
                <a:spcPct val="85000"/>
              </a:lnSpc>
              <a:spcBef>
                <a:spcPct val="30000"/>
              </a:spcBef>
              <a:buFont typeface="Arial" panose="020B0604020202020204" pitchFamily="34" charset="0"/>
              <a:buChar char="•"/>
            </a:pPr>
            <a:r>
              <a:rPr lang="en-US" sz="1600" dirty="0"/>
              <a:t>Ping (used by IPv4 and IPv6) uses ICMP echo request and echo reply messages to test connectivity between hosts</a:t>
            </a:r>
          </a:p>
          <a:p>
            <a:pPr>
              <a:lnSpc>
                <a:spcPct val="85000"/>
              </a:lnSpc>
              <a:spcBef>
                <a:spcPct val="30000"/>
              </a:spcBef>
              <a:buFont typeface="Arial" panose="020B0604020202020204" pitchFamily="34" charset="0"/>
              <a:buChar char="•"/>
            </a:pPr>
            <a:r>
              <a:rPr lang="en-US" sz="1600" dirty="0"/>
              <a:t>Ping can be used to test the internal configuration of IPv4 or IPv6 on the local host. </a:t>
            </a:r>
          </a:p>
          <a:p>
            <a:pPr>
              <a:lnSpc>
                <a:spcPct val="85000"/>
              </a:lnSpc>
              <a:spcBef>
                <a:spcPct val="30000"/>
              </a:spcBef>
              <a:buFont typeface="Arial" panose="020B0604020202020204" pitchFamily="34" charset="0"/>
              <a:buChar char="•"/>
            </a:pPr>
            <a:r>
              <a:rPr lang="en-US" sz="1600" dirty="0"/>
              <a:t>Traceroute (tracert) generates a list of hops that were successfully reached along the path.</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13 : ICMP</a:t>
            </a:r>
            <a:r>
              <a:rPr lang="en-US" dirty="0">
                <a:latin typeface="Arial" charset="0"/>
              </a:rPr>
              <a:t/>
            </a:r>
            <a:br>
              <a:rPr lang="en-US" dirty="0">
                <a:latin typeface="Arial" charset="0"/>
              </a:rPr>
            </a:br>
            <a:r>
              <a:rPr lang="en-US" dirty="0">
                <a:latin typeface="Arial" charset="0"/>
              </a:rPr>
              <a:t>New Terms and Commands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a:spcBef>
                <a:spcPts val="200"/>
              </a:spcBef>
              <a:spcAft>
                <a:spcPts val="200"/>
              </a:spcAft>
              <a:buFont typeface="Arial" panose="020B0604020202020204" pitchFamily="34" charset="0"/>
              <a:buChar char="•"/>
            </a:pPr>
            <a:r>
              <a:rPr lang="en-US" dirty="0">
                <a:solidFill>
                  <a:schemeClr val="tx1"/>
                </a:solidFill>
              </a:rPr>
              <a:t>ICMP</a:t>
            </a:r>
          </a:p>
          <a:p>
            <a:pPr marL="173038" indent="-173038">
              <a:spcBef>
                <a:spcPts val="200"/>
              </a:spcBef>
              <a:spcAft>
                <a:spcPts val="200"/>
              </a:spcAft>
              <a:buFont typeface="Arial" panose="020B0604020202020204" pitchFamily="34" charset="0"/>
              <a:buChar char="•"/>
            </a:pPr>
            <a:r>
              <a:rPr lang="en-US" dirty="0">
                <a:solidFill>
                  <a:schemeClr val="tx1"/>
                </a:solidFill>
              </a:rPr>
              <a:t>ICMPv4</a:t>
            </a:r>
          </a:p>
          <a:p>
            <a:pPr marL="173038" indent="-173038">
              <a:spcBef>
                <a:spcPts val="200"/>
              </a:spcBef>
              <a:spcAft>
                <a:spcPts val="200"/>
              </a:spcAft>
              <a:buFont typeface="Arial" panose="020B0604020202020204" pitchFamily="34" charset="0"/>
              <a:buChar char="•"/>
            </a:pPr>
            <a:r>
              <a:rPr lang="en-US" dirty="0">
                <a:solidFill>
                  <a:schemeClr val="tx1"/>
                </a:solidFill>
              </a:rPr>
              <a:t>ICMPv6</a:t>
            </a:r>
          </a:p>
          <a:p>
            <a:pPr marL="173038" indent="-173038">
              <a:spcBef>
                <a:spcPts val="200"/>
              </a:spcBef>
              <a:spcAft>
                <a:spcPts val="200"/>
              </a:spcAft>
              <a:buFont typeface="Arial" panose="020B0604020202020204" pitchFamily="34" charset="0"/>
              <a:buChar char="•"/>
            </a:pPr>
            <a:r>
              <a:rPr lang="en-US" dirty="0">
                <a:solidFill>
                  <a:schemeClr val="tx1"/>
                </a:solidFill>
              </a:rPr>
              <a:t>ping</a:t>
            </a:r>
          </a:p>
          <a:p>
            <a:pPr marL="173038" indent="-173038">
              <a:spcBef>
                <a:spcPts val="200"/>
              </a:spcBef>
              <a:spcAft>
                <a:spcPts val="200"/>
              </a:spcAft>
              <a:buFont typeface="Arial" panose="020B0604020202020204" pitchFamily="34" charset="0"/>
              <a:buChar char="•"/>
            </a:pPr>
            <a:r>
              <a:rPr lang="en-US" dirty="0">
                <a:solidFill>
                  <a:schemeClr val="tx1"/>
                </a:solidFill>
              </a:rPr>
              <a:t>traceroute</a:t>
            </a:r>
          </a:p>
          <a:p>
            <a:pPr marL="173038" indent="-173038">
              <a:spcBef>
                <a:spcPts val="200"/>
              </a:spcBef>
              <a:spcAft>
                <a:spcPts val="200"/>
              </a:spcAft>
              <a:buFont typeface="Arial" panose="020B0604020202020204" pitchFamily="34" charset="0"/>
              <a:buChar char="•"/>
            </a:pPr>
            <a:r>
              <a:rPr lang="en-US" dirty="0">
                <a:solidFill>
                  <a:schemeClr val="tx1"/>
                </a:solidFill>
              </a:rPr>
              <a:t>tracert</a:t>
            </a:r>
          </a:p>
          <a:p>
            <a:pPr marL="173038" indent="-173038">
              <a:spcBef>
                <a:spcPts val="200"/>
              </a:spcBef>
              <a:spcAft>
                <a:spcPts val="200"/>
              </a:spcAft>
              <a:buFont typeface="Arial" panose="020B0604020202020204" pitchFamily="34" charset="0"/>
              <a:buChar char="•"/>
            </a:pPr>
            <a:r>
              <a:rPr lang="en-US" dirty="0">
                <a:solidFill>
                  <a:schemeClr val="tx1"/>
                </a:solidFill>
              </a:rPr>
              <a:t>Network Discovery Protocol</a:t>
            </a:r>
          </a:p>
          <a:p>
            <a:pPr marL="173038" indent="-173038">
              <a:spcBef>
                <a:spcPts val="200"/>
              </a:spcBef>
              <a:spcAft>
                <a:spcPts val="200"/>
              </a:spcAft>
              <a:buFont typeface="Arial" panose="020B0604020202020204" pitchFamily="34" charset="0"/>
              <a:buChar char="•"/>
            </a:pPr>
            <a:r>
              <a:rPr lang="en-US" dirty="0">
                <a:solidFill>
                  <a:schemeClr val="tx1"/>
                </a:solidFill>
              </a:rPr>
              <a:t>Router Solicitation (RS)</a:t>
            </a:r>
          </a:p>
          <a:p>
            <a:pPr marL="173038" indent="-173038">
              <a:spcBef>
                <a:spcPts val="200"/>
              </a:spcBef>
              <a:spcAft>
                <a:spcPts val="200"/>
              </a:spcAft>
              <a:buFont typeface="Arial" panose="020B0604020202020204" pitchFamily="34" charset="0"/>
              <a:buChar char="•"/>
            </a:pPr>
            <a:r>
              <a:rPr lang="en-US" dirty="0">
                <a:solidFill>
                  <a:schemeClr val="tx1"/>
                </a:solidFill>
              </a:rPr>
              <a:t>Router Advertisement (RA)</a:t>
            </a:r>
          </a:p>
          <a:p>
            <a:pPr marL="173038" indent="-173038">
              <a:spcBef>
                <a:spcPts val="200"/>
              </a:spcBef>
              <a:spcAft>
                <a:spcPts val="200"/>
              </a:spcAft>
              <a:buFont typeface="Arial" panose="020B0604020202020204" pitchFamily="34" charset="0"/>
              <a:buChar char="•"/>
            </a:pPr>
            <a:r>
              <a:rPr lang="en-US" dirty="0">
                <a:solidFill>
                  <a:schemeClr val="tx1"/>
                </a:solidFill>
              </a:rPr>
              <a:t>Neighbor Solicitation (NS)</a:t>
            </a:r>
          </a:p>
          <a:p>
            <a:pPr marL="173038" indent="-173038">
              <a:spcBef>
                <a:spcPts val="200"/>
              </a:spcBef>
              <a:spcAft>
                <a:spcPts val="200"/>
              </a:spcAft>
              <a:buFont typeface="Arial" panose="020B0604020202020204" pitchFamily="34" charset="0"/>
              <a:buChar char="•"/>
            </a:pPr>
            <a:r>
              <a:rPr lang="en-US" dirty="0">
                <a:solidFill>
                  <a:schemeClr val="tx1"/>
                </a:solidFill>
              </a:rPr>
              <a:t>Neighbor Advertisement (NA)</a:t>
            </a:r>
          </a:p>
          <a:p>
            <a:pPr marL="173038" indent="-173038">
              <a:spcBef>
                <a:spcPts val="200"/>
              </a:spcBef>
              <a:spcAft>
                <a:spcPts val="200"/>
              </a:spcAft>
              <a:buFont typeface="Arial" panose="020B0604020202020204" pitchFamily="34" charset="0"/>
              <a:buChar char="•"/>
            </a:pPr>
            <a:r>
              <a:rPr lang="en-US" dirty="0">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13: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958280488"/>
              </p:ext>
            </p:extLst>
          </p:nvPr>
        </p:nvGraphicFramePr>
        <p:xfrm>
          <a:off x="457291" y="1368681"/>
          <a:ext cx="8229418" cy="240613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13.1.6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ICMP Message</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13.2.6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Verify IPv4 and IPv6 Addressing</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13.2.7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Use Ping and Traceroute to Test Network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13.3.1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Use ICMP to Test and Correct Network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13.3.2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Use Ping and Traceroute to Test Network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13.3.4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ICMP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a:t>
            </a:r>
          </a:p>
        </p:txBody>
      </p:sp>
      <p:sp>
        <p:nvSpPr>
          <p:cNvPr id="11266" name="Rectangle 34"/>
          <p:cNvSpPr>
            <a:spLocks noGrp="1" noChangeArrowheads="1"/>
          </p:cNvSpPr>
          <p:nvPr>
            <p:ph idx="1"/>
          </p:nvPr>
        </p:nvSpPr>
        <p:spPr>
          <a:xfrm>
            <a:off x="144065" y="798944"/>
            <a:ext cx="8853286" cy="3690863"/>
          </a:xfrm>
        </p:spPr>
        <p:txBody>
          <a:bodyPr/>
          <a:lstStyle/>
          <a:p>
            <a:pPr marL="0" indent="0">
              <a:lnSpc>
                <a:spcPct val="85000"/>
              </a:lnSpc>
              <a:spcBef>
                <a:spcPct val="30000"/>
              </a:spcBef>
              <a:buNone/>
            </a:pPr>
            <a:r>
              <a:rPr lang="en-US" sz="1600" dirty="0"/>
              <a:t>Prior to teaching Module 13,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r>
              <a:rPr lang="en-US" sz="1600" dirty="0"/>
              <a:t>After this Module, the IP Addressing Exam is available, covering Modules 11-13.</a:t>
            </a:r>
          </a:p>
          <a:p>
            <a:pPr marL="0" indent="0">
              <a:lnSpc>
                <a:spcPct val="85000"/>
              </a:lnSpc>
              <a:spcBef>
                <a:spcPct val="30000"/>
              </a:spcBef>
              <a:buNone/>
            </a:pPr>
            <a:endParaRPr lang="en-US" sz="1600" dirty="0"/>
          </a:p>
          <a:p>
            <a:pPr marL="0" indent="0">
              <a:lnSpc>
                <a:spcPct val="85000"/>
              </a:lnSpc>
              <a:spcBef>
                <a:spcPct val="30000"/>
              </a:spcBef>
              <a:buNone/>
            </a:pPr>
            <a:r>
              <a:rPr lang="en-US" sz="1600" dirty="0"/>
              <a:t>Section 13.1</a:t>
            </a:r>
          </a:p>
          <a:p>
            <a:pPr lvl="1">
              <a:lnSpc>
                <a:spcPct val="85000"/>
              </a:lnSpc>
              <a:spcBef>
                <a:spcPct val="30000"/>
              </a:spcBef>
              <a:buFont typeface="Arial" panose="020B0604020202020204" pitchFamily="34" charset="0"/>
              <a:buChar char="•"/>
            </a:pPr>
            <a:r>
              <a:rPr lang="en-US" sz="1600" dirty="0"/>
              <a:t>Ask the students or have a class discussion:</a:t>
            </a:r>
          </a:p>
          <a:p>
            <a:pPr lvl="2">
              <a:lnSpc>
                <a:spcPct val="85000"/>
              </a:lnSpc>
              <a:spcBef>
                <a:spcPct val="30000"/>
              </a:spcBef>
              <a:buFont typeface="Arial" panose="020B0604020202020204" pitchFamily="34" charset="0"/>
              <a:buChar char="•"/>
            </a:pPr>
            <a:r>
              <a:rPr lang="en-US" sz="1600" dirty="0"/>
              <a:t>Explain the similarities and differences between ICMPv4 and ICMPv6.</a:t>
            </a:r>
          </a:p>
          <a:p>
            <a:pPr lvl="2">
              <a:lnSpc>
                <a:spcPct val="85000"/>
              </a:lnSpc>
              <a:spcBef>
                <a:spcPct val="30000"/>
              </a:spcBef>
              <a:buFont typeface="Arial" panose="020B0604020202020204" pitchFamily="34" charset="0"/>
              <a:buChar char="•"/>
            </a:pPr>
            <a:r>
              <a:rPr lang="en-US" sz="1600" dirty="0"/>
              <a:t>What do you think would cause a destination to be unreachable?</a:t>
            </a:r>
          </a:p>
          <a:p>
            <a:pPr lvl="2">
              <a:lnSpc>
                <a:spcPct val="85000"/>
              </a:lnSpc>
              <a:spcBef>
                <a:spcPct val="30000"/>
              </a:spcBef>
              <a:buFont typeface="Arial" panose="020B0604020202020204" pitchFamily="34" charset="0"/>
              <a:buChar char="•"/>
            </a:pPr>
            <a:r>
              <a:rPr lang="en-US" sz="1600" dirty="0"/>
              <a:t>Why would a network administrator deny ICMP messages from an outside source?</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Section 13.2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are the differences between ping and traceroute?</a:t>
            </a:r>
          </a:p>
          <a:p>
            <a:pPr lvl="2">
              <a:lnSpc>
                <a:spcPct val="85000"/>
              </a:lnSpc>
              <a:spcBef>
                <a:spcPct val="30000"/>
              </a:spcBef>
            </a:pPr>
            <a:r>
              <a:rPr lang="en-US" sz="1600" dirty="0"/>
              <a:t>Why would you ping the loopback address of a device?</a:t>
            </a:r>
          </a:p>
          <a:p>
            <a:pPr lvl="2">
              <a:lnSpc>
                <a:spcPct val="85000"/>
              </a:lnSpc>
              <a:spcBef>
                <a:spcPct val="30000"/>
              </a:spcBef>
            </a:pPr>
            <a:r>
              <a:rPr lang="en-US" sz="1600" dirty="0"/>
              <a:t>In what situations would you use the ping/traceroute command?</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dirty="0">
                <a:solidFill>
                  <a:schemeClr val="accent5">
                    <a:lumMod val="40000"/>
                    <a:lumOff val="60000"/>
                  </a:schemeClr>
                </a:solidFill>
              </a:rPr>
              <a:t>Module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9947</TotalTime>
  <Words>2507</Words>
  <Application>Microsoft Office PowerPoint</Application>
  <PresentationFormat>On-screen Show (16:9)</PresentationFormat>
  <Paragraphs>363</Paragraphs>
  <Slides>35</Slides>
  <Notes>33</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ＭＳ Ｐゴシック</vt:lpstr>
      <vt:lpstr>Arial</vt:lpstr>
      <vt:lpstr>Calibri</vt:lpstr>
      <vt:lpstr>CiscoSans</vt:lpstr>
      <vt:lpstr>CiscoSans ExtraLight</vt:lpstr>
      <vt:lpstr>CiscoSans Thin</vt:lpstr>
      <vt:lpstr>Times New Roman</vt:lpstr>
      <vt:lpstr>Wingdings</vt:lpstr>
      <vt:lpstr>Default Theme</vt:lpstr>
      <vt:lpstr>Module 13: ICMP</vt:lpstr>
      <vt:lpstr>Instructor Materials – Module 13 Planning Guide</vt:lpstr>
      <vt:lpstr>What to Expect in this Module</vt:lpstr>
      <vt:lpstr>What to Expect in this Module (Cont.)</vt:lpstr>
      <vt:lpstr>Check Your Understanding</vt:lpstr>
      <vt:lpstr>Module 13: Activities</vt:lpstr>
      <vt:lpstr>Module 13: Best Practices</vt:lpstr>
      <vt:lpstr>Module 13: Best Practices (Cont.) </vt:lpstr>
      <vt:lpstr>Module 13: ICMP </vt:lpstr>
      <vt:lpstr>Module Objectives</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(Cont.)</vt:lpstr>
      <vt:lpstr>ICMP Messages ICMPv6 Messages (Cont.)</vt:lpstr>
      <vt:lpstr>ICMP Messages ICMPv6 Messages (Cont.)</vt:lpstr>
      <vt:lpstr>ICMP Messages ICMPv6 Messages (Cont.)</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Ping and Traceroute Tests Packet Tracer – Verify IPv4 and IPv6 Addressing</vt:lpstr>
      <vt:lpstr>Ping and Traceroute Tests Packet Tracer – Use Ping and Traceroute to Test Network Connectivity</vt:lpstr>
      <vt:lpstr>13.3 Module Practice and Quiz</vt:lpstr>
      <vt:lpstr>Module Practice and Quiz Packet Tracer – Use ICMP to Test and Correct Network Connectivity</vt:lpstr>
      <vt:lpstr>Module Practice and Quiz Lab – Use Ping and Traceroute to Test Network Connectivity</vt:lpstr>
      <vt:lpstr>Module Practice and Quiz What did I learn in this module?</vt:lpstr>
      <vt:lpstr>Module 13 : ICMP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Tran Hoang Bach</cp:lastModifiedBy>
  <cp:revision>282</cp:revision>
  <dcterms:created xsi:type="dcterms:W3CDTF">2019-10-18T06:21:22Z</dcterms:created>
  <dcterms:modified xsi:type="dcterms:W3CDTF">2019-12-14T11:07:43Z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